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8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03" r:id="rId2"/>
    <p:sldId id="297" r:id="rId3"/>
    <p:sldId id="298" r:id="rId4"/>
    <p:sldId id="299" r:id="rId5"/>
    <p:sldId id="300" r:id="rId6"/>
    <p:sldId id="301" r:id="rId7"/>
    <p:sldId id="302" r:id="rId8"/>
    <p:sldId id="425" r:id="rId9"/>
    <p:sldId id="264" r:id="rId10"/>
    <p:sldId id="296" r:id="rId11"/>
    <p:sldId id="280" r:id="rId12"/>
    <p:sldId id="281" r:id="rId13"/>
    <p:sldId id="426" r:id="rId14"/>
    <p:sldId id="288" r:id="rId15"/>
    <p:sldId id="289" r:id="rId16"/>
    <p:sldId id="287" r:id="rId1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00FF"/>
    <a:srgbClr val="404040"/>
    <a:srgbClr val="000000"/>
    <a:srgbClr val="006600"/>
    <a:srgbClr val="00CC00"/>
    <a:srgbClr val="00FFFF"/>
    <a:srgbClr val="00FF00"/>
    <a:srgbClr val="568ABA"/>
    <a:srgbClr val="CBD0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2767" autoAdjust="0"/>
  </p:normalViewPr>
  <p:slideViewPr>
    <p:cSldViewPr snapToGrid="0" snapToObjects="1">
      <p:cViewPr varScale="1">
        <p:scale>
          <a:sx n="77" d="100"/>
          <a:sy n="77" d="100"/>
        </p:scale>
        <p:origin x="386" y="4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2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556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2022-07-29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2022-07-29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6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7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  <a:p>
            <a:endParaRPr lang="en-US" dirty="0"/>
          </a:p>
          <a:p>
            <a:r>
              <a:rPr lang="en-US" dirty="0"/>
              <a:t>~36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2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3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4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9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  <a:p>
            <a:endParaRPr lang="en-US" dirty="0"/>
          </a:p>
          <a:p>
            <a:r>
              <a:rPr lang="en-US" dirty="0"/>
              <a:t>(~20.5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09204" y="1562900"/>
            <a:ext cx="7792630" cy="133428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09205" y="3006744"/>
            <a:ext cx="7792629" cy="5810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6685" y="2140561"/>
            <a:ext cx="7887977" cy="1334281"/>
          </a:xfrm>
        </p:spPr>
        <p:txBody>
          <a:bodyPr/>
          <a:lstStyle>
            <a:lvl1pPr algn="ctr">
              <a:lnSpc>
                <a:spcPct val="80000"/>
              </a:lnSpc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6685" y="3560129"/>
            <a:ext cx="788797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8574644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92150" y="1475176"/>
            <a:ext cx="7734300" cy="32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  <a:lvl2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2pPr>
            <a:lvl3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3pPr>
            <a:lvl4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4pPr>
            <a:lvl5pPr>
              <a:defRPr u="none">
                <a:effectLst>
                  <a:outerShdw blurRad="38100" dist="38100" dir="2700000" algn="tl">
                    <a:srgbClr val="000000"/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620803"/>
            <a:ext cx="8564088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869547"/>
            <a:ext cx="7727950" cy="2810403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i="0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A7A9-87DA-49F1-BB22-886C1684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871" y="231079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308" y="231079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1pPr>
            <a:lvl2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2pPr>
            <a:lvl3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3pPr>
            <a:lvl4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4pPr>
            <a:lvl5pPr>
              <a:defRPr sz="1800">
                <a:effectLst>
                  <a:outerShdw blurRad="38100" dist="38100" dir="2700000" algn="tl">
                    <a:srgbClr val="000000"/>
                  </a:outerShdw>
                </a:effectLst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871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308" y="202840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227240"/>
            <a:ext cx="8556357" cy="581025"/>
          </a:xfrm>
        </p:spPr>
        <p:txBody>
          <a:bodyPr rtlCol="0">
            <a:noAutofit/>
          </a:bodyPr>
          <a:lstStyle>
            <a:lvl1pPr marL="0" indent="0" algn="ctr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5" y="620803"/>
            <a:ext cx="8560223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 cap="small" baseline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038F20-CC9D-405A-AFBF-E8F86C9F5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uark.libguides.com/CSCE/CitingCo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acked.com/blog/6-harsh-truths-that-will-make-you-better-pers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GcAhZ5JzYJY" TargetMode="External"/><Relationship Id="rId4" Type="http://schemas.openxmlformats.org/officeDocument/2006/relationships/hyperlink" Target="https://www.youtube.com/watch?v=ji5_MqicxS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7974" y="1760386"/>
            <a:ext cx="8182182" cy="808067"/>
          </a:xfrm>
        </p:spPr>
        <p:txBody>
          <a:bodyPr/>
          <a:lstStyle/>
          <a:p>
            <a:pPr algn="ctr"/>
            <a:r>
              <a:rPr lang="en-US" sz="4000" b="1" cap="all" dirty="0"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</a:rPr>
              <a:t>Computing Fundamentals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717973" y="2467393"/>
            <a:ext cx="8182183" cy="656892"/>
          </a:xfrm>
        </p:spPr>
        <p:txBody>
          <a:bodyPr/>
          <a:lstStyle/>
          <a:p>
            <a:pPr algn="ctr"/>
            <a:r>
              <a:rPr lang="en-US" dirty="0"/>
              <a:t>“Where are we going, and why am I in this handbasket?”</a:t>
            </a:r>
            <a:br>
              <a:rPr lang="en-US" dirty="0"/>
            </a:br>
            <a:r>
              <a:rPr lang="en-US" sz="1800" i="1" dirty="0"/>
              <a:t>- Someone on The Internet (20</a:t>
            </a:r>
            <a:r>
              <a:rPr lang="en-US" sz="1800" i="1" baseline="30000" dirty="0"/>
              <a:t>th</a:t>
            </a:r>
            <a:r>
              <a:rPr lang="en-US" sz="1800" i="1" dirty="0"/>
              <a:t> Century)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25E06A-0FCE-4C36-80CC-E5529B5784A2}"/>
              </a:ext>
            </a:extLst>
          </p:cNvPr>
          <p:cNvCxnSpPr>
            <a:cxnSpLocks/>
          </p:cNvCxnSpPr>
          <p:nvPr/>
        </p:nvCxnSpPr>
        <p:spPr>
          <a:xfrm flipV="1">
            <a:off x="2028696" y="2166085"/>
            <a:ext cx="208270" cy="426692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69FCC374-A4F2-4954-A585-D3A53122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99674">
            <a:off x="951398" y="2255422"/>
            <a:ext cx="1722423" cy="1140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D8564-89F4-4693-AA29-5D51AE0A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59844"/>
            <a:ext cx="8564088" cy="837009"/>
          </a:xfrm>
        </p:spPr>
        <p:txBody>
          <a:bodyPr/>
          <a:lstStyle/>
          <a:p>
            <a:r>
              <a:rPr lang="en-US" dirty="0"/>
              <a:t>Computer: How does it “Do”?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2C1A1-EBB0-431A-A3CE-EA3E70531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78" y="1272641"/>
            <a:ext cx="7996855" cy="4065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At its core, a computer runs mathematical </a:t>
            </a:r>
            <a:r>
              <a:rPr lang="en-US" b="1" dirty="0">
                <a:solidFill>
                  <a:srgbClr val="FFC000"/>
                </a:solidFill>
              </a:rPr>
              <a:t>instructions</a:t>
            </a:r>
            <a:r>
              <a:rPr lang="en-US" dirty="0"/>
              <a:t>. It’s a calculator!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BE04A5-A7A4-4515-A93E-54EF99767AFE}"/>
              </a:ext>
            </a:extLst>
          </p:cNvPr>
          <p:cNvSpPr txBox="1">
            <a:spLocks/>
          </p:cNvSpPr>
          <p:nvPr/>
        </p:nvSpPr>
        <p:spPr>
          <a:xfrm>
            <a:off x="685345" y="4461079"/>
            <a:ext cx="7765322" cy="3395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Information in modern digital computers is written and read in </a:t>
            </a:r>
            <a:r>
              <a:rPr lang="en-US" sz="1500" b="1" dirty="0">
                <a:solidFill>
                  <a:srgbClr val="FFC000"/>
                </a:solidFill>
              </a:rPr>
              <a:t>binary</a:t>
            </a:r>
            <a:r>
              <a:rPr lang="en-US" sz="1500" dirty="0">
                <a:solidFill>
                  <a:schemeClr val="bg1"/>
                </a:solidFill>
              </a:rPr>
              <a:t> format.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C486D4B-4CA8-44DC-A81C-ECC9A004A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644483" y="2571131"/>
            <a:ext cx="446210" cy="77371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9F28C1A-BC75-474B-B5AF-67E43F45BD80}"/>
              </a:ext>
            </a:extLst>
          </p:cNvPr>
          <p:cNvSpPr txBox="1"/>
          <p:nvPr/>
        </p:nvSpPr>
        <p:spPr>
          <a:xfrm>
            <a:off x="3496393" y="1890524"/>
            <a:ext cx="519680" cy="276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C700DA-A0D3-40A4-B879-3A7FACE5C2CC}"/>
              </a:ext>
            </a:extLst>
          </p:cNvPr>
          <p:cNvSpPr txBox="1"/>
          <p:nvPr/>
        </p:nvSpPr>
        <p:spPr>
          <a:xfrm>
            <a:off x="4803347" y="1892018"/>
            <a:ext cx="933552" cy="276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A61BF7-23C0-4CC9-8833-4A7EE854CA4A}"/>
              </a:ext>
            </a:extLst>
          </p:cNvPr>
          <p:cNvSpPr txBox="1"/>
          <p:nvPr/>
        </p:nvSpPr>
        <p:spPr>
          <a:xfrm>
            <a:off x="1955313" y="1894574"/>
            <a:ext cx="841627" cy="276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03D954-1C13-4E23-AD56-8D964CACE52C}"/>
              </a:ext>
            </a:extLst>
          </p:cNvPr>
          <p:cNvSpPr txBox="1"/>
          <p:nvPr/>
        </p:nvSpPr>
        <p:spPr>
          <a:xfrm>
            <a:off x="6296873" y="1887761"/>
            <a:ext cx="841627" cy="276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2DE54F-0D79-4036-8CCD-F3A85031E99B}"/>
              </a:ext>
            </a:extLst>
          </p:cNvPr>
          <p:cNvSpPr txBox="1"/>
          <p:nvPr/>
        </p:nvSpPr>
        <p:spPr>
          <a:xfrm>
            <a:off x="3961870" y="4075255"/>
            <a:ext cx="1212273" cy="27699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Storage (I/O)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52AF7D-BFE1-4559-AB3D-C80C352B1D1F}"/>
              </a:ext>
            </a:extLst>
          </p:cNvPr>
          <p:cNvCxnSpPr>
            <a:cxnSpLocks/>
          </p:cNvCxnSpPr>
          <p:nvPr/>
        </p:nvCxnSpPr>
        <p:spPr>
          <a:xfrm flipV="1">
            <a:off x="4912347" y="2157985"/>
            <a:ext cx="95321" cy="220298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EFBAB4-EF50-4680-981F-47D230796FEA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3756233" y="2167523"/>
            <a:ext cx="191525" cy="35214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F4B96D-3FE9-44CC-B939-DB3976D2EFD3}"/>
              </a:ext>
            </a:extLst>
          </p:cNvPr>
          <p:cNvCxnSpPr>
            <a:cxnSpLocks/>
            <a:endCxn id="66" idx="2"/>
          </p:cNvCxnSpPr>
          <p:nvPr/>
        </p:nvCxnSpPr>
        <p:spPr>
          <a:xfrm flipH="1" flipV="1">
            <a:off x="5270123" y="2169017"/>
            <a:ext cx="55216" cy="40211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83AD605-5807-4449-9FA7-FE63A2E8BACD}"/>
              </a:ext>
            </a:extLst>
          </p:cNvPr>
          <p:cNvCxnSpPr>
            <a:cxnSpLocks/>
          </p:cNvCxnSpPr>
          <p:nvPr/>
        </p:nvCxnSpPr>
        <p:spPr>
          <a:xfrm>
            <a:off x="4201114" y="3686085"/>
            <a:ext cx="202387" cy="371036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3A376565-9FD7-4569-9C0B-E32640C22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9707" y="3239515"/>
            <a:ext cx="1022815" cy="639260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60F3DE-3B60-4221-ADB3-F1620AAEE5A9}"/>
              </a:ext>
            </a:extLst>
          </p:cNvPr>
          <p:cNvCxnSpPr>
            <a:cxnSpLocks/>
          </p:cNvCxnSpPr>
          <p:nvPr/>
        </p:nvCxnSpPr>
        <p:spPr>
          <a:xfrm flipH="1">
            <a:off x="4712522" y="3757284"/>
            <a:ext cx="199824" cy="308629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63D44A44-4090-4682-8C20-538BA5B9F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1725" y="3166537"/>
            <a:ext cx="881242" cy="881242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CAEB95-CC68-4DB2-8568-835AE49D1771}"/>
              </a:ext>
            </a:extLst>
          </p:cNvPr>
          <p:cNvCxnSpPr>
            <a:cxnSpLocks/>
          </p:cNvCxnSpPr>
          <p:nvPr/>
        </p:nvCxnSpPr>
        <p:spPr>
          <a:xfrm flipH="1" flipV="1">
            <a:off x="2526632" y="2175581"/>
            <a:ext cx="285881" cy="603231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970BC3C-10C0-4C32-BCA1-BCF20F532F9D}"/>
              </a:ext>
            </a:extLst>
          </p:cNvPr>
          <p:cNvCxnSpPr>
            <a:cxnSpLocks/>
          </p:cNvCxnSpPr>
          <p:nvPr/>
        </p:nvCxnSpPr>
        <p:spPr>
          <a:xfrm flipV="1">
            <a:off x="6565725" y="2168662"/>
            <a:ext cx="49789" cy="396983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E2241AE9-D74C-4A27-820D-1BBE176CDC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713912" flipH="1">
            <a:off x="2479330" y="2629957"/>
            <a:ext cx="631841" cy="447506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2EE055-5B3B-4CBA-B6D2-6E612E23308B}"/>
              </a:ext>
            </a:extLst>
          </p:cNvPr>
          <p:cNvCxnSpPr>
            <a:cxnSpLocks/>
          </p:cNvCxnSpPr>
          <p:nvPr/>
        </p:nvCxnSpPr>
        <p:spPr>
          <a:xfrm flipH="1" flipV="1">
            <a:off x="6800436" y="2173924"/>
            <a:ext cx="690621" cy="429455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CE0490B-160F-4094-B705-82033F949C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96410" y="2394564"/>
            <a:ext cx="2143193" cy="8036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07BD38D-0FC0-4D36-B728-4049D1CE69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3501" y="2364737"/>
            <a:ext cx="1017692" cy="18058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DC103C5-0150-43C6-B5D5-87AB4D9DF8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3501" y="2571131"/>
            <a:ext cx="1017692" cy="18058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C272F6-078B-4C32-83D6-06ACE10F9D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01669" y="2424172"/>
            <a:ext cx="698507" cy="69850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DFF7BEB-D9C4-4BAE-8AE9-DA0E8BD568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5347" y="2538659"/>
            <a:ext cx="1145102" cy="80918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5DD02AC-2A2F-4B81-88A4-7E94E7BA5B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86626" y="2571130"/>
            <a:ext cx="443362" cy="76877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8D01D93-E1BD-4982-94C6-D946C246F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F1E0-CF40-40C1-B8F7-2374956F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8A35-AE39-4BC6-AECA-7268F2227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572048"/>
            <a:ext cx="7765322" cy="40697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Every processor has a defined </a:t>
            </a:r>
            <a:r>
              <a:rPr lang="en-US" b="1" dirty="0">
                <a:solidFill>
                  <a:srgbClr val="FFC000"/>
                </a:solidFill>
              </a:rPr>
              <a:t>instruction set</a:t>
            </a:r>
            <a:r>
              <a:rPr lang="en-US" dirty="0"/>
              <a:t> for its </a:t>
            </a:r>
            <a:r>
              <a:rPr lang="en-US" b="1" dirty="0">
                <a:solidFill>
                  <a:srgbClr val="FFC000"/>
                </a:solidFill>
              </a:rPr>
              <a:t>machine language</a:t>
            </a:r>
            <a:r>
              <a:rPr lang="en-US" dirty="0"/>
              <a:t> (in binary).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14F3E4-84C4-4203-B45A-5E54939C91A9}"/>
              </a:ext>
            </a:extLst>
          </p:cNvPr>
          <p:cNvSpPr txBox="1">
            <a:spLocks/>
          </p:cNvSpPr>
          <p:nvPr/>
        </p:nvSpPr>
        <p:spPr>
          <a:xfrm>
            <a:off x="685345" y="4086648"/>
            <a:ext cx="7765322" cy="40697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A set of instructions together make up a </a:t>
            </a:r>
            <a:r>
              <a:rPr lang="en-US" sz="1500" b="1" dirty="0">
                <a:solidFill>
                  <a:srgbClr val="FFC000"/>
                </a:solidFill>
              </a:rPr>
              <a:t>program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5AC07-26F6-454F-9944-A481A5DCE844}"/>
              </a:ext>
            </a:extLst>
          </p:cNvPr>
          <p:cNvGrpSpPr/>
          <p:nvPr/>
        </p:nvGrpSpPr>
        <p:grpSpPr>
          <a:xfrm>
            <a:off x="2268081" y="2081569"/>
            <a:ext cx="1788010" cy="2043965"/>
            <a:chOff x="1783136" y="2638697"/>
            <a:chExt cx="2384013" cy="272528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F028D2E-3C50-4422-AE5D-C02F0E78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0003CA-A205-4DED-B265-7E37271EB183}"/>
                </a:ext>
              </a:extLst>
            </p:cNvPr>
            <p:cNvSpPr txBox="1"/>
            <p:nvPr/>
          </p:nvSpPr>
          <p:spPr>
            <a:xfrm>
              <a:off x="1783136" y="2707400"/>
              <a:ext cx="22663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12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12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1200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Programme</a:t>
              </a:r>
              <a:endParaRPr lang="en-US" sz="1200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415E1D-05F7-4B36-853F-164B63CB3BD7}"/>
                </a:ext>
              </a:extLst>
            </p:cNvPr>
            <p:cNvSpPr txBox="1"/>
            <p:nvPr/>
          </p:nvSpPr>
          <p:spPr>
            <a:xfrm>
              <a:off x="1932979" y="3271104"/>
              <a:ext cx="2198225" cy="209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  01001011010010</a:t>
              </a:r>
            </a:p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11011101010101</a:t>
              </a:r>
              <a:b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0101000111000</a:t>
              </a:r>
            </a:p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0000111101010</a:t>
              </a:r>
            </a:p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1111011101010</a:t>
              </a:r>
            </a:p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</a:t>
              </a:r>
            </a:p>
            <a:p>
              <a:r>
                <a:rPr lang="en-US" sz="1200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000011101011</a:t>
              </a:r>
            </a:p>
            <a:p>
              <a:endParaRPr lang="en-US" sz="12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76888E-A7DC-4377-92C6-B9B76265700C}"/>
              </a:ext>
            </a:extLst>
          </p:cNvPr>
          <p:cNvSpPr/>
          <p:nvPr/>
        </p:nvSpPr>
        <p:spPr>
          <a:xfrm>
            <a:off x="4178667" y="2835676"/>
            <a:ext cx="646538" cy="391886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DE2BB29-C8F0-4658-8953-9338C00C6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700" y="1977139"/>
            <a:ext cx="2108963" cy="2108963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F229BE1-0971-4E05-BA06-FDD48202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4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62044FCA-A968-4BAF-89EF-59FDE139B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5927" y="2271466"/>
            <a:ext cx="1102859" cy="1180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A7D6C-F9C5-464C-88F2-25D0E071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387851"/>
            <a:ext cx="7765321" cy="665069"/>
          </a:xfrm>
        </p:spPr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F4EE-EDFF-4C12-AABE-2614AFC5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63" y="1074311"/>
            <a:ext cx="7935686" cy="108206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Most programming is done in human-readable </a:t>
            </a:r>
            <a:r>
              <a:rPr lang="en-US" b="1" dirty="0">
                <a:solidFill>
                  <a:srgbClr val="FFC000"/>
                </a:solidFill>
              </a:rPr>
              <a:t>programming languages</a:t>
            </a:r>
            <a:r>
              <a:rPr lang="en-US" dirty="0"/>
              <a:t>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 systems languages (C/C++/Rust), </a:t>
            </a:r>
            <a:r>
              <a:rPr lang="en-US" b="1" dirty="0">
                <a:solidFill>
                  <a:srgbClr val="FFC000"/>
                </a:solidFill>
              </a:rPr>
              <a:t>source code</a:t>
            </a:r>
            <a:r>
              <a:rPr lang="en-US" dirty="0"/>
              <a:t> is often </a:t>
            </a:r>
            <a:r>
              <a:rPr lang="en-US" b="1" dirty="0">
                <a:solidFill>
                  <a:srgbClr val="FFC000"/>
                </a:solidFill>
              </a:rPr>
              <a:t>compiled</a:t>
            </a:r>
            <a:r>
              <a:rPr lang="en-US" dirty="0"/>
              <a:t> into </a:t>
            </a:r>
            <a:r>
              <a:rPr lang="en-US" b="1" dirty="0">
                <a:solidFill>
                  <a:srgbClr val="FFC000"/>
                </a:solidFill>
              </a:rPr>
              <a:t>machine code</a:t>
            </a:r>
            <a:r>
              <a:rPr lang="en-US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816B60-1023-4154-AF27-04466ED60133}"/>
              </a:ext>
            </a:extLst>
          </p:cNvPr>
          <p:cNvSpPr txBox="1">
            <a:spLocks/>
          </p:cNvSpPr>
          <p:nvPr/>
        </p:nvSpPr>
        <p:spPr>
          <a:xfrm>
            <a:off x="600163" y="4338762"/>
            <a:ext cx="7935686" cy="387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</a:rPr>
              <a:t>Scripting languages are </a:t>
            </a:r>
            <a:r>
              <a:rPr lang="en-US" sz="1500" b="1" dirty="0">
                <a:solidFill>
                  <a:srgbClr val="FFC000"/>
                </a:solidFill>
              </a:rPr>
              <a:t>interpreted</a:t>
            </a:r>
            <a:r>
              <a:rPr lang="en-US" sz="1500" dirty="0">
                <a:solidFill>
                  <a:schemeClr val="bg1"/>
                </a:solidFill>
              </a:rPr>
              <a:t> during execution rather than compiled.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357B04-AD66-4701-8911-210BF0AF5A5F}"/>
              </a:ext>
            </a:extLst>
          </p:cNvPr>
          <p:cNvGrpSpPr/>
          <p:nvPr/>
        </p:nvGrpSpPr>
        <p:grpSpPr>
          <a:xfrm>
            <a:off x="5009880" y="2269933"/>
            <a:ext cx="872018" cy="1266976"/>
            <a:chOff x="1783136" y="2638697"/>
            <a:chExt cx="2384013" cy="29466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DA852FC-F14E-4465-82E8-EFFE1479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96199" y="2638697"/>
              <a:ext cx="2370950" cy="2544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1F234E-B036-47C0-8FF9-0BF10E3B0C89}"/>
                </a:ext>
              </a:extLst>
            </p:cNvPr>
            <p:cNvSpPr txBox="1"/>
            <p:nvPr/>
          </p:nvSpPr>
          <p:spPr>
            <a:xfrm>
              <a:off x="1783136" y="2707397"/>
              <a:ext cx="2266349" cy="69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Ye </a:t>
              </a:r>
              <a:r>
                <a:rPr lang="en-US" sz="675" dirty="0" err="1">
                  <a:latin typeface="Adobe Devanagari" panose="02040503050201020203" pitchFamily="18" charset="0"/>
                  <a:cs typeface="Adobe Devanagari" panose="02040503050201020203" pitchFamily="18" charset="0"/>
                </a:rPr>
                <a:t>Olde</a:t>
              </a:r>
              <a:br>
                <a:rPr lang="en-US" sz="675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75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Machine Code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1A136-3FF5-47FA-B239-5686F5DDFDD8}"/>
                </a:ext>
              </a:extLst>
            </p:cNvPr>
            <p:cNvSpPr txBox="1"/>
            <p:nvPr/>
          </p:nvSpPr>
          <p:spPr>
            <a:xfrm>
              <a:off x="1783136" y="3250031"/>
              <a:ext cx="2384013" cy="2335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  01001011010010</a:t>
              </a:r>
            </a:p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  11011101010101</a:t>
              </a:r>
              <a:b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</a:br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  0101000111000</a:t>
              </a:r>
            </a:p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 0000111101010</a:t>
              </a:r>
            </a:p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1110111010101</a:t>
              </a:r>
            </a:p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0101000101011</a:t>
              </a:r>
            </a:p>
            <a:p>
              <a:r>
                <a:rPr lang="en-US" sz="675" i="1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0000111010110</a:t>
              </a:r>
            </a:p>
            <a:p>
              <a:endParaRPr lang="en-US" sz="1200" i="1" dirty="0"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5CC9659-AF6C-4535-BA62-0B84C11763C4}"/>
              </a:ext>
            </a:extLst>
          </p:cNvPr>
          <p:cNvSpPr/>
          <p:nvPr/>
        </p:nvSpPr>
        <p:spPr>
          <a:xfrm>
            <a:off x="6042317" y="2673405"/>
            <a:ext cx="235131" cy="235132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398CE8-B6EB-46EB-8051-52C7C92A996A}"/>
              </a:ext>
            </a:extLst>
          </p:cNvPr>
          <p:cNvSpPr/>
          <p:nvPr/>
        </p:nvSpPr>
        <p:spPr>
          <a:xfrm>
            <a:off x="4528823" y="2685921"/>
            <a:ext cx="235131" cy="235132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8BFB84-6FC4-46CE-A398-4FEBD0D4D7BC}"/>
              </a:ext>
            </a:extLst>
          </p:cNvPr>
          <p:cNvGrpSpPr/>
          <p:nvPr/>
        </p:nvGrpSpPr>
        <p:grpSpPr>
          <a:xfrm>
            <a:off x="3284536" y="2273536"/>
            <a:ext cx="998361" cy="1093952"/>
            <a:chOff x="5347572" y="3556258"/>
            <a:chExt cx="1331148" cy="15314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02419E-E8F1-4315-8BA7-0EE8DDFFE5AD}"/>
                </a:ext>
              </a:extLst>
            </p:cNvPr>
            <p:cNvSpPr txBox="1"/>
            <p:nvPr/>
          </p:nvSpPr>
          <p:spPr>
            <a:xfrm>
              <a:off x="5347572" y="3556258"/>
              <a:ext cx="1331148" cy="1531495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54864" tIns="0" rIns="54864" bIns="0" rtlCol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dirty="0">
                  <a:cs typeface="Arial" panose="020B0604020202020204" pitchFamily="34" charset="0"/>
                </a:rPr>
                <a:t>Compiler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68B097F-4F95-4AC4-B985-D5264096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47572" y="3778749"/>
              <a:ext cx="1331148" cy="1309004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F3FE0A-0682-4F48-B866-C5559FA92C91}"/>
              </a:ext>
            </a:extLst>
          </p:cNvPr>
          <p:cNvSpPr/>
          <p:nvPr/>
        </p:nvSpPr>
        <p:spPr>
          <a:xfrm>
            <a:off x="2826147" y="2702944"/>
            <a:ext cx="235131" cy="235132"/>
          </a:xfrm>
          <a:prstGeom prst="rightArrow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C7BA881-AF0C-45CD-B13B-F4A5939575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5466" y="2154865"/>
            <a:ext cx="1297244" cy="1297244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B685C608-4B57-4097-BEA7-E0474C1A295C}"/>
              </a:ext>
            </a:extLst>
          </p:cNvPr>
          <p:cNvSpPr/>
          <p:nvPr/>
        </p:nvSpPr>
        <p:spPr>
          <a:xfrm rot="16200000">
            <a:off x="6116236" y="2797985"/>
            <a:ext cx="309710" cy="1661840"/>
          </a:xfrm>
          <a:prstGeom prst="leftBrace">
            <a:avLst>
              <a:gd name="adj1" fmla="val 8333"/>
              <a:gd name="adj2" fmla="val 5052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3D8A7B7D-EEC3-47DA-8189-57BF7DBF850B}"/>
              </a:ext>
            </a:extLst>
          </p:cNvPr>
          <p:cNvSpPr/>
          <p:nvPr/>
        </p:nvSpPr>
        <p:spPr>
          <a:xfrm rot="16200000">
            <a:off x="3503600" y="2012443"/>
            <a:ext cx="309708" cy="3232925"/>
          </a:xfrm>
          <a:prstGeom prst="leftBrac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E9972-722C-4087-AAE7-5555EF295399}"/>
              </a:ext>
            </a:extLst>
          </p:cNvPr>
          <p:cNvSpPr txBox="1"/>
          <p:nvPr/>
        </p:nvSpPr>
        <p:spPr>
          <a:xfrm>
            <a:off x="2973492" y="3783760"/>
            <a:ext cx="135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FCEE6F-9BCD-4E51-9A71-7DE9CA1E6A2D}"/>
              </a:ext>
            </a:extLst>
          </p:cNvPr>
          <p:cNvSpPr txBox="1"/>
          <p:nvPr/>
        </p:nvSpPr>
        <p:spPr>
          <a:xfrm>
            <a:off x="5440169" y="3783760"/>
            <a:ext cx="166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 Time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806DA87D-6613-4840-B6F3-CE1094111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9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 animBg="1"/>
      <p:bldP spid="17" grpId="0" animBg="1"/>
      <p:bldP spid="27" grpId="0" animBg="1"/>
      <p:bldP spid="28" grpId="0" animBg="1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FB721-4255-49B0-9164-7BF31B47D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1488559"/>
            <a:ext cx="4302413" cy="31151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C000"/>
                </a:solidFill>
              </a:rPr>
              <a:t>Comments</a:t>
            </a:r>
            <a:r>
              <a:rPr lang="en-US" altLang="en-US" dirty="0"/>
              <a:t> are not compiled, but they are critical – they are there for other people, but also for </a:t>
            </a:r>
            <a:r>
              <a:rPr lang="en-US" altLang="en-US" b="1" i="1" dirty="0"/>
              <a:t>yourself</a:t>
            </a:r>
            <a:r>
              <a:rPr lang="en-US" altLang="en-US" dirty="0"/>
              <a:t>.</a:t>
            </a:r>
          </a:p>
          <a:p>
            <a:pPr marL="0" indent="0" algn="just">
              <a:buNone/>
            </a:pPr>
            <a:r>
              <a:rPr lang="en-US" altLang="en-US" dirty="0"/>
              <a:t>Leave out comments at your own peril. You may think you’ll remember – and sometimes you will – but often, you won’t.</a:t>
            </a:r>
          </a:p>
          <a:p>
            <a:pPr marL="0" indent="0">
              <a:buNone/>
            </a:pPr>
            <a:r>
              <a:rPr lang="en-US" altLang="en-US" dirty="0"/>
              <a:t>We will penalize lack of comments! </a:t>
            </a:r>
            <a:r>
              <a:rPr lang="en-US" altLang="en-US">
                <a:sym typeface="Wingdings" panose="05000000000000000000" pitchFamily="2" charset="2"/>
              </a:rPr>
              <a:t></a:t>
            </a: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041995-59B3-4EF8-944C-6ACFBE1D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–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A076-9A54-442A-976A-3F74D3D74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709A0A-BC8B-427C-9394-F688E806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8" y="1479415"/>
            <a:ext cx="3111754" cy="31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4B2F-7C68-480F-AC87-D357AFEE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534116"/>
            <a:ext cx="7765321" cy="994741"/>
          </a:xfrm>
        </p:spPr>
        <p:txBody>
          <a:bodyPr/>
          <a:lstStyle/>
          <a:p>
            <a:r>
              <a:rPr lang="en-US" dirty="0"/>
              <a:t>The Importance of 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E8E6-78B7-4269-9EF9-DB216F40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346580"/>
            <a:ext cx="7765322" cy="331347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u="sng" dirty="0"/>
              <a:t>Cite code and other sources whenever you…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Get code from another source directly (copy-paste)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Read and are “inspired” by code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Implement an idea that comes from code or pseudo-code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Do not wholly create something completely on your own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u="sng" dirty="0"/>
              <a:t>But why?!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It’s just polite to give credit where it is due – see Wheaton’s Law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Because it is often illegal not to (see: licensing)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Because it will keep you from going to the Honor Court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Because I said so, and I’m smart and stuff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272EA-C511-40FF-A43A-70EC598D1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51FE-8FED-4612-86DC-AB21D806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378577"/>
            <a:ext cx="7765321" cy="994741"/>
          </a:xfrm>
        </p:spPr>
        <p:txBody>
          <a:bodyPr/>
          <a:lstStyle/>
          <a:p>
            <a:r>
              <a:rPr lang="en-US" dirty="0"/>
              <a:t>How should I Cite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2841-0BF7-4B7D-95D9-10452C01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892160"/>
            <a:ext cx="7765322" cy="40456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u="sng" dirty="0"/>
              <a:t>However you practically can!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 comments (ALWAYS)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 documents (Almost always… and always for class assignments!)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 person (when you talk about code)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When you meet your extended relatives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Until you draw your final breath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u="sng" dirty="0"/>
              <a:t>Here’s a code example:</a:t>
            </a:r>
            <a:br>
              <a:rPr lang="en-US" u="sng" dirty="0"/>
            </a:br>
            <a:br>
              <a:rPr lang="en-US" u="sng" dirty="0"/>
            </a:br>
            <a:r>
              <a:rPr lang="en-US" sz="1350" dirty="0">
                <a:latin typeface="Consolas" panose="020B0609020204030204" pitchFamily="49" charset="0"/>
              </a:rPr>
              <a:t>/***************************************************************************************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    Title: &lt;title of program/source code&gt;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    Author: &lt;author(s) names&gt;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    Date: &lt;date&gt;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    Code version: &lt;code version&gt;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    Availability: &lt;where it's located&gt;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</a:t>
            </a:r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***************************************************************************************/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350" dirty="0"/>
              <a:t>More information: </a:t>
            </a:r>
            <a:r>
              <a:rPr lang="en-US" sz="1350" dirty="0">
                <a:hlinkClick r:id="rId3"/>
              </a:rPr>
              <a:t>http://uark.libguides.com/CSCE/CitingCode</a:t>
            </a:r>
            <a:endParaRPr lang="en-US" sz="1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D864-9007-4402-96F9-EC58A01D6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3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FB51-C32E-482E-99E0-C8C9C13F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53" y="464215"/>
            <a:ext cx="7765321" cy="768535"/>
          </a:xfrm>
        </p:spPr>
        <p:txBody>
          <a:bodyPr/>
          <a:lstStyle/>
          <a:p>
            <a:r>
              <a:rPr lang="en-US" dirty="0"/>
              <a:t>Error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F457-6D4A-4D5C-B93F-0A9DF7E2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369" y="1122331"/>
            <a:ext cx="6323867" cy="366641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In programming, we deal with a few types of errors.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rgbClr val="FFC000"/>
                </a:solidFill>
              </a:rPr>
              <a:t>Syntax errors</a:t>
            </a:r>
            <a:r>
              <a:rPr lang="en-US" sz="1500" dirty="0"/>
              <a:t> are errors in language grammar.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Spelling / punctuation / form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Result in compile-time errors</a:t>
            </a:r>
            <a:endParaRPr lang="en-US" sz="1500" u="sng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These are the easy ones!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ym typeface="Symbol" panose="05050102010706020507" pitchFamily="18" charset="2"/>
              </a:rPr>
              <a:t> </a:t>
            </a:r>
            <a:r>
              <a:rPr lang="en-US" sz="1500" dirty="0"/>
              <a:t>“You misspelled antidisestablishmentarianism.”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5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rgbClr val="FFC000"/>
                </a:solidFill>
              </a:rPr>
              <a:t>Logic errors</a:t>
            </a:r>
            <a:r>
              <a:rPr lang="en-US" sz="1500" dirty="0"/>
              <a:t> aren’t language issues; they are </a:t>
            </a:r>
            <a:r>
              <a:rPr lang="en-US" sz="1500" i="1" dirty="0"/>
              <a:t>semantic</a:t>
            </a:r>
            <a:r>
              <a:rPr lang="en-US" sz="15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What you </a:t>
            </a:r>
            <a:r>
              <a:rPr lang="en-US" sz="1500" u="sng" dirty="0"/>
              <a:t>said</a:t>
            </a:r>
            <a:r>
              <a:rPr lang="en-US" sz="1500" dirty="0"/>
              <a:t>, not what you </a:t>
            </a:r>
            <a:r>
              <a:rPr lang="en-US" sz="1500" u="sng" dirty="0"/>
              <a:t>meant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Result in run-time errors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500" dirty="0"/>
              <a:t>Most of our bugs are these.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>
                <a:sym typeface="Symbol" panose="05050102010706020507" pitchFamily="18" charset="2"/>
              </a:rPr>
              <a:t> “Put your shoes in the fridge.”</a:t>
            </a:r>
            <a:endParaRPr lang="en-US" sz="15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47DDDC-3EBB-4767-A438-933B4D50D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238" y="3077459"/>
            <a:ext cx="1777420" cy="17644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0EB111-F53B-45CE-866E-9098C7D34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0961" y="1244250"/>
            <a:ext cx="1646549" cy="164654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4CC3A70-034C-482C-A866-083C8C3A9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432C-88D4-45ED-9B77-5207FA16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478564"/>
            <a:ext cx="8564088" cy="982570"/>
          </a:xfrm>
        </p:spPr>
        <p:txBody>
          <a:bodyPr/>
          <a:lstStyle/>
          <a:p>
            <a:r>
              <a:rPr lang="en-US" sz="3200" dirty="0"/>
              <a:t>What is “Computer Science” or “Computer Engineering”?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9D002-737F-4EEF-911A-B6C4F0C4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680419"/>
            <a:ext cx="7765322" cy="31963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Computers hold great potential – but they’re complex.</a:t>
            </a:r>
          </a:p>
          <a:p>
            <a:r>
              <a:rPr lang="en-US" dirty="0"/>
              <a:t>We need to know what we can do – and the limits – computing.</a:t>
            </a:r>
          </a:p>
          <a:p>
            <a:r>
              <a:rPr lang="en-US" dirty="0"/>
              <a:t>There are many sub-areas within CSE:</a:t>
            </a:r>
          </a:p>
          <a:p>
            <a:pPr lvl="1"/>
            <a:r>
              <a:rPr lang="en-US" dirty="0"/>
              <a:t>Software design &amp; development</a:t>
            </a:r>
          </a:p>
          <a:p>
            <a:pPr lvl="1"/>
            <a:r>
              <a:rPr lang="en-US" dirty="0"/>
              <a:t>Hardware design &amp; development</a:t>
            </a:r>
          </a:p>
          <a:p>
            <a:pPr lvl="1"/>
            <a:r>
              <a:rPr lang="en-US" dirty="0"/>
              <a:t>Engineering process (“Software Engineering”)</a:t>
            </a:r>
          </a:p>
          <a:p>
            <a:pPr lvl="1"/>
            <a:r>
              <a:rPr lang="en-US" dirty="0"/>
              <a:t>Computational theory (mathematics, potential, and limitations)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Problem solving</a:t>
            </a:r>
          </a:p>
          <a:p>
            <a:pPr marL="228600" lvl="1" indent="0">
              <a:buNone/>
            </a:pPr>
            <a:br>
              <a:rPr lang="en-US" dirty="0"/>
            </a:br>
            <a:r>
              <a:rPr lang="en-US" dirty="0"/>
              <a:t>“Computer science” and “computer engineering” are two sides of the same coin – science tells us how systems work together, and engineering is how we build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D3352-5B17-467E-BEF5-09CE15195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F3A8-C520-4DB5-8A83-1B44E64B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338745"/>
            <a:ext cx="7765321" cy="652549"/>
          </a:xfrm>
        </p:spPr>
        <p:txBody>
          <a:bodyPr/>
          <a:lstStyle/>
          <a:p>
            <a:r>
              <a:rPr lang="en-US" dirty="0"/>
              <a:t>Why do we need CS/CE?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732-4063-4670-B7AE-79C4D020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70" y="994118"/>
            <a:ext cx="8818744" cy="38847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People need things.</a:t>
            </a:r>
            <a:br>
              <a:rPr lang="en-US" b="1" dirty="0">
                <a:solidFill>
                  <a:srgbClr val="FFFF00"/>
                </a:solidFill>
              </a:rPr>
            </a:br>
            <a:br>
              <a:rPr lang="en-US" sz="1800" b="1" dirty="0">
                <a:solidFill>
                  <a:srgbClr val="FFFF00"/>
                </a:solidFill>
              </a:rPr>
            </a:br>
            <a:r>
              <a:rPr lang="en-US" sz="1200" i="1" dirty="0"/>
              <a:t>“6 Harsh Truths That Will Make You a Better Person”, David Wong, </a:t>
            </a:r>
            <a:r>
              <a:rPr lang="en-US" sz="1200" i="1" dirty="0">
                <a:hlinkClick r:id="rId3"/>
              </a:rPr>
              <a:t>Cracked.com</a:t>
            </a:r>
            <a:r>
              <a:rPr lang="en-US" sz="1200" i="1" dirty="0"/>
              <a:t> (2012)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Computing has before, and can in the future, make the world a better place.</a:t>
            </a:r>
            <a:br>
              <a:rPr lang="en-US" b="1" dirty="0">
                <a:solidFill>
                  <a:srgbClr val="FFFF00"/>
                </a:solidFill>
              </a:rPr>
            </a:br>
            <a:br>
              <a:rPr lang="en-US" sz="1800" b="1" dirty="0">
                <a:solidFill>
                  <a:srgbClr val="FFFF00"/>
                </a:solidFill>
              </a:rPr>
            </a:br>
            <a:r>
              <a:rPr lang="en-US" sz="1200" i="1" dirty="0"/>
              <a:t>“The Last Lecture”, Randy Pausch, CMU (2007) </a:t>
            </a:r>
            <a:r>
              <a:rPr lang="en-US" sz="1200" i="1" dirty="0">
                <a:hlinkClick r:id="rId4"/>
              </a:rPr>
              <a:t>[YouTube link]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But we have be willing to set aside the “default setting” – and it’s hard.</a:t>
            </a:r>
            <a:br>
              <a:rPr lang="en-US" b="1" dirty="0">
                <a:solidFill>
                  <a:srgbClr val="FFFF00"/>
                </a:solidFill>
              </a:rPr>
            </a:br>
            <a:br>
              <a:rPr lang="en-US" sz="1800" b="1" dirty="0">
                <a:solidFill>
                  <a:srgbClr val="FFFF00"/>
                </a:solidFill>
              </a:rPr>
            </a:br>
            <a:r>
              <a:rPr lang="en-US" sz="1200" i="1" dirty="0"/>
              <a:t>“This is Water”, David Foster Wallace, Little, Brown &amp; Co. (2005-2009) </a:t>
            </a:r>
            <a:r>
              <a:rPr lang="en-US" sz="1200" i="1" dirty="0">
                <a:hlinkClick r:id="rId5"/>
              </a:rPr>
              <a:t>[YouTube link]</a:t>
            </a:r>
            <a:endParaRPr lang="en-US" sz="1200" i="1" dirty="0"/>
          </a:p>
          <a:p>
            <a:pPr marL="0" indent="0" algn="ctr">
              <a:buNone/>
            </a:pPr>
            <a:r>
              <a:rPr lang="en-US" sz="1800" dirty="0">
                <a:solidFill>
                  <a:srgbClr val="FFC000"/>
                </a:solidFill>
              </a:rPr>
              <a:t>Little of value is easy.… and you will fail, a lot. That’s OK! Be resilient and develop grit.</a:t>
            </a:r>
            <a:br>
              <a:rPr lang="en-US" sz="1800" dirty="0"/>
            </a:br>
            <a:br>
              <a:rPr lang="en-US" sz="1600" dirty="0"/>
            </a:br>
            <a:r>
              <a:rPr lang="en-US" sz="1800" dirty="0"/>
              <a:t>(Ok, I’m done with the pep-talk now, I promise!)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A2471-56D7-4675-8AFD-E0A6F124E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EA2F-B1E4-4983-AA98-44F69A6B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0" y="358898"/>
            <a:ext cx="7765321" cy="694374"/>
          </a:xfrm>
        </p:spPr>
        <p:txBody>
          <a:bodyPr/>
          <a:lstStyle/>
          <a:p>
            <a:r>
              <a:rPr lang="en-US" dirty="0"/>
              <a:t>Old-</a:t>
            </a:r>
            <a:r>
              <a:rPr lang="en-US" dirty="0" err="1"/>
              <a:t>Skool</a:t>
            </a:r>
            <a:r>
              <a:rPr lang="en-US" dirty="0"/>
              <a:t> “Computers”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02CE-F154-4F7C-BAE7-F3570972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3" y="1051256"/>
            <a:ext cx="7470987" cy="1353275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Computers were not always electrical…</a:t>
            </a:r>
          </a:p>
          <a:p>
            <a:pPr>
              <a:spcBef>
                <a:spcPts val="1200"/>
              </a:spcBef>
            </a:pPr>
            <a:r>
              <a:rPr lang="en-US" dirty="0"/>
              <a:t>“Computer” was a job title before the first machines</a:t>
            </a:r>
          </a:p>
          <a:p>
            <a:pPr>
              <a:spcBef>
                <a:spcPts val="1200"/>
              </a:spcBef>
            </a:pPr>
            <a:r>
              <a:rPr lang="en-US" dirty="0"/>
              <a:t>Charles Babbage designed the first computers (Difference &amp; Analytical Engines)</a:t>
            </a:r>
          </a:p>
          <a:p>
            <a:pPr>
              <a:spcBef>
                <a:spcPts val="1200"/>
              </a:spcBef>
            </a:pPr>
            <a:r>
              <a:rPr lang="en-US" dirty="0"/>
              <a:t>Ada Lovelace is generally credited as the first programmer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7AFA8-EF67-46AA-99BB-B4EA6B89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0" y="2446885"/>
            <a:ext cx="2050254" cy="235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8FF6D-9596-41C6-B506-78103DFB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16" y="2446885"/>
            <a:ext cx="2050254" cy="2356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A4FC73-786A-4922-9928-6C56E751D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114" y="2807891"/>
            <a:ext cx="2987771" cy="19918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C05559A-A52E-41D3-9E30-01B36DC9D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8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F151-EC1E-4C33-9166-A7CFDE63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539526"/>
            <a:ext cx="8564088" cy="837009"/>
          </a:xfrm>
        </p:spPr>
        <p:txBody>
          <a:bodyPr/>
          <a:lstStyle/>
          <a:p>
            <a:r>
              <a:rPr lang="en-US" dirty="0"/>
              <a:t>Looking Back</a:t>
            </a:r>
            <a:br>
              <a:rPr lang="en-US" dirty="0"/>
            </a:br>
            <a:r>
              <a:rPr lang="en-US" sz="1800" dirty="0"/>
              <a:t>Circa 1945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FF1F-40E8-4FFD-8201-007FD974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134" y="1634820"/>
            <a:ext cx="5537744" cy="3181019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By most metrics, 1945 was well within the modern era:</a:t>
            </a:r>
          </a:p>
          <a:p>
            <a:pPr>
              <a:spcBef>
                <a:spcPts val="1200"/>
              </a:spcBef>
            </a:pPr>
            <a:r>
              <a:rPr lang="en-US" dirty="0"/>
              <a:t>Electricity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water</a:t>
            </a:r>
          </a:p>
          <a:p>
            <a:pPr>
              <a:spcBef>
                <a:spcPts val="1200"/>
              </a:spcBef>
            </a:pPr>
            <a:r>
              <a:rPr lang="en-US" dirty="0"/>
              <a:t>Telephones</a:t>
            </a:r>
          </a:p>
          <a:p>
            <a:pPr>
              <a:spcBef>
                <a:spcPts val="1200"/>
              </a:spcBef>
            </a:pPr>
            <a:r>
              <a:rPr lang="en-US" dirty="0"/>
              <a:t>Television</a:t>
            </a:r>
          </a:p>
          <a:p>
            <a:pPr>
              <a:spcBef>
                <a:spcPts val="1200"/>
              </a:spcBef>
            </a:pPr>
            <a:r>
              <a:rPr lang="en-US" dirty="0"/>
              <a:t>Air Travel</a:t>
            </a:r>
          </a:p>
          <a:p>
            <a:pPr>
              <a:spcBef>
                <a:spcPts val="1200"/>
              </a:spcBef>
            </a:pPr>
            <a:r>
              <a:rPr lang="en-US" dirty="0"/>
              <a:t>Modern Warfare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However, the first digital computer had yet to be completed.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E126E-E6CE-47DE-817B-0493D2A68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4C9-A6E8-4288-A6CC-D86418F4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6" y="397282"/>
            <a:ext cx="8564088" cy="837009"/>
          </a:xfrm>
        </p:spPr>
        <p:txBody>
          <a:bodyPr/>
          <a:lstStyle/>
          <a:p>
            <a:r>
              <a:rPr lang="en-US" dirty="0"/>
              <a:t>Looking Back</a:t>
            </a:r>
            <a:br>
              <a:rPr lang="en-US" dirty="0"/>
            </a:br>
            <a:r>
              <a:rPr lang="en-US" sz="1800" dirty="0"/>
              <a:t>What was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F3AA-6FA4-40C0-9433-8FD816A3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88" y="1515818"/>
            <a:ext cx="7849023" cy="3255574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… but the world was a radically different place: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Complex Math</a:t>
            </a:r>
            <a:r>
              <a:rPr lang="en-US" dirty="0"/>
              <a:t>: people (“computers”)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Repetitive Arithmetic</a:t>
            </a:r>
            <a:r>
              <a:rPr lang="en-US" dirty="0"/>
              <a:t>: mechanical tabulating machines (IBM!)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Records</a:t>
            </a:r>
            <a:r>
              <a:rPr lang="en-US" dirty="0"/>
              <a:t>: paper (written), vinyl (audio), or film (video) – and “lossy”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Communication</a:t>
            </a:r>
            <a:r>
              <a:rPr lang="en-US" dirty="0"/>
              <a:t>: slow (post) or expensive (home phone if you’re lucky!)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Coordinating</a:t>
            </a:r>
            <a:r>
              <a:rPr lang="en-US" dirty="0"/>
              <a:t>: set the meeting time and place well in advance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Travel</a:t>
            </a:r>
            <a:r>
              <a:rPr lang="en-US" dirty="0"/>
              <a:t>: buy tickets at the station / dock with cash (only)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C000"/>
                </a:solidFill>
              </a:rPr>
              <a:t>Commerce</a:t>
            </a:r>
            <a:r>
              <a:rPr lang="en-US" dirty="0"/>
              <a:t>: Mail order catalog… order and pray!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88EE-F16B-4CB0-8C4D-98C1BE4D6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7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FB2C-902A-445A-8E0A-08558C1B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303259"/>
            <a:ext cx="7765321" cy="665325"/>
          </a:xfrm>
        </p:spPr>
        <p:txBody>
          <a:bodyPr/>
          <a:lstStyle/>
          <a:p>
            <a:r>
              <a:rPr lang="en-US" dirty="0"/>
              <a:t>Early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F50D5-BEF7-46BD-AB2A-FA6EEDB45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1135962"/>
            <a:ext cx="5967268" cy="3376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u="sng" dirty="0"/>
              <a:t>The first computers filled rooms &amp; cost millions!</a:t>
            </a:r>
          </a:p>
          <a:p>
            <a:r>
              <a:rPr lang="en-US" sz="2100" dirty="0"/>
              <a:t>Shared computing was the norm</a:t>
            </a:r>
          </a:p>
          <a:p>
            <a:r>
              <a:rPr lang="en-US" sz="2100" dirty="0"/>
              <a:t>Lots and lots of paper (in and out)</a:t>
            </a:r>
          </a:p>
          <a:p>
            <a:r>
              <a:rPr lang="en-US" sz="2100" dirty="0"/>
              <a:t>Mistakes were costly!</a:t>
            </a:r>
          </a:p>
          <a:p>
            <a:r>
              <a:rPr lang="en-US" sz="2100" dirty="0"/>
              <a:t>Reserved for research and military…</a:t>
            </a:r>
          </a:p>
          <a:p>
            <a:r>
              <a:rPr lang="en-US" sz="2100" dirty="0"/>
              <a:t>Unless you were a railroad club “hacker” </a:t>
            </a:r>
            <a:r>
              <a:rPr lang="en-US" sz="2100" dirty="0">
                <a:sym typeface="Wingdings" panose="05000000000000000000" pitchFamily="2" charset="2"/>
              </a:rPr>
              <a:t></a:t>
            </a:r>
            <a:endParaRPr lang="en-US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03CE1-6003-49B1-8585-0407EEEE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82" y="1122419"/>
            <a:ext cx="1751672" cy="345635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89E9E58-0E37-4F7F-BD08-4EC1ABB50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1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561E-83BA-4821-BFCB-176A455A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507069"/>
            <a:ext cx="7765321" cy="540623"/>
          </a:xfrm>
        </p:spPr>
        <p:txBody>
          <a:bodyPr/>
          <a:lstStyle/>
          <a:p>
            <a:r>
              <a:rPr lang="en-US" dirty="0"/>
              <a:t>Computing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2697-506B-4B5F-8F4A-AD43A3D5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463" y="1330121"/>
            <a:ext cx="6393670" cy="3316309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u="sng" dirty="0"/>
              <a:t>Today, we have computing technology that is straight from Sci-Fi:</a:t>
            </a:r>
          </a:p>
          <a:p>
            <a:pPr>
              <a:spcBef>
                <a:spcPts val="1200"/>
              </a:spcBef>
            </a:pPr>
            <a:r>
              <a:rPr lang="en-US" dirty="0"/>
              <a:t>Smart phones (Star Trek)</a:t>
            </a:r>
          </a:p>
          <a:p>
            <a:pPr>
              <a:spcBef>
                <a:spcPts val="1200"/>
              </a:spcBef>
            </a:pPr>
            <a:r>
              <a:rPr lang="en-US" dirty="0"/>
              <a:t>Handheld sensors (Star Trek)</a:t>
            </a:r>
          </a:p>
          <a:p>
            <a:pPr>
              <a:spcBef>
                <a:spcPts val="1200"/>
              </a:spcBef>
            </a:pPr>
            <a:r>
              <a:rPr lang="en-US" dirty="0"/>
              <a:t>Smart Watch (The Jetsons)</a:t>
            </a:r>
          </a:p>
          <a:p>
            <a:pPr>
              <a:spcBef>
                <a:spcPts val="1200"/>
              </a:spcBef>
            </a:pPr>
            <a:r>
              <a:rPr lang="en-US" dirty="0"/>
              <a:t>Autonomous Vacuums (The Jetsons)</a:t>
            </a:r>
          </a:p>
          <a:p>
            <a:pPr>
              <a:spcBef>
                <a:spcPts val="1200"/>
              </a:spcBef>
            </a:pPr>
            <a:r>
              <a:rPr lang="en-US" dirty="0"/>
              <a:t>Video Chat (…The Jetsons)</a:t>
            </a:r>
          </a:p>
          <a:p>
            <a:pPr>
              <a:spcBef>
                <a:spcPts val="1200"/>
              </a:spcBef>
            </a:pPr>
            <a:r>
              <a:rPr lang="en-US" dirty="0"/>
              <a:t>AI Assistant (2001: A Space Odyssey)</a:t>
            </a:r>
          </a:p>
          <a:p>
            <a:pPr>
              <a:spcBef>
                <a:spcPts val="1200"/>
              </a:spcBef>
            </a:pPr>
            <a:r>
              <a:rPr lang="en-US" dirty="0"/>
              <a:t>Digital Billboards (Blade Runner)</a:t>
            </a:r>
          </a:p>
          <a:p>
            <a:pPr>
              <a:spcBef>
                <a:spcPts val="1200"/>
              </a:spcBef>
            </a:pPr>
            <a:r>
              <a:rPr lang="en-US" dirty="0"/>
              <a:t>Tablets (…also Star Trek)</a:t>
            </a:r>
          </a:p>
        </p:txBody>
      </p:sp>
      <p:pic>
        <p:nvPicPr>
          <p:cNvPr id="5" name="Picture 4" descr="A person holding a computer&#10;&#10;Description generated with very high confidence">
            <a:extLst>
              <a:ext uri="{FF2B5EF4-FFF2-40B4-BE49-F238E27FC236}">
                <a16:creationId xmlns:a16="http://schemas.microsoft.com/office/drawing/2014/main" id="{3275F812-6EFD-4695-989B-FB041486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27" y="1767756"/>
            <a:ext cx="3612272" cy="272726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56E5A2-154F-44FE-9C00-58EC93A12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1F3D-9CB6-4D0F-B4DD-B445CC45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0" y="330190"/>
            <a:ext cx="7765321" cy="994741"/>
          </a:xfrm>
        </p:spPr>
        <p:txBody>
          <a:bodyPr/>
          <a:lstStyle/>
          <a:p>
            <a:r>
              <a:rPr lang="en-US" dirty="0"/>
              <a:t>Looking Ahead</a:t>
            </a:r>
            <a:br>
              <a:rPr lang="en-US" dirty="0"/>
            </a:br>
            <a:r>
              <a:rPr lang="en-US" sz="1800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2052-F56C-4AA9-85F6-BC8374B6D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70" y="1349580"/>
            <a:ext cx="8304108" cy="3562784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u="sng" dirty="0"/>
              <a:t>If I knew, I’d be rich! But the “good money” is in a few places…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Autonomous Vehicles (Total Recall)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Robust Voice Recognition (…Star Trek…)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Brain-Computer Interface (The Matrix)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Pervasive Augmented Reality (</a:t>
            </a:r>
            <a:r>
              <a:rPr lang="en-US" sz="1800" dirty="0" err="1"/>
              <a:t>Denno</a:t>
            </a:r>
            <a:r>
              <a:rPr lang="en-US" sz="1800" dirty="0"/>
              <a:t> Coil)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Robotic Prostheses / Organs (</a:t>
            </a:r>
            <a:r>
              <a:rPr lang="en-US" sz="1800" dirty="0" err="1"/>
              <a:t>Nyctalope</a:t>
            </a:r>
            <a:r>
              <a:rPr lang="en-US" sz="1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Edge computing (AKA IoT)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Drone delivery</a:t>
            </a:r>
          </a:p>
          <a:p>
            <a:pPr marL="0" indent="0" algn="ctr">
              <a:spcBef>
                <a:spcPts val="1200"/>
              </a:spcBef>
              <a:buNone/>
            </a:pPr>
            <a:br>
              <a:rPr lang="en-US" sz="1800" dirty="0"/>
            </a:br>
            <a:r>
              <a:rPr lang="en-US" sz="1800" dirty="0"/>
              <a:t>Maybe these missing the mark… but the opportunities are there!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00276-B722-474D-A577-A67B097D7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544" y="1764428"/>
            <a:ext cx="3450168" cy="236132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84C654E-C657-49FF-93CE-D7CEC517F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</p:spPr>
        <p:txBody>
          <a:bodyPr/>
          <a:lstStyle/>
          <a:p>
            <a:fld id="{935F6298-3495-4A05-8EAC-0E99A861C3D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21679</TotalTime>
  <Words>1233</Words>
  <Application>Microsoft Office PowerPoint</Application>
  <PresentationFormat>On-screen Show (16:9)</PresentationFormat>
  <Paragraphs>192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Adobe Devanagari</vt:lpstr>
      <vt:lpstr>Arial</vt:lpstr>
      <vt:lpstr>Bookman Old Style</vt:lpstr>
      <vt:lpstr>Calibri</vt:lpstr>
      <vt:lpstr>Cambria</vt:lpstr>
      <vt:lpstr>Consolas</vt:lpstr>
      <vt:lpstr>Rockwell</vt:lpstr>
      <vt:lpstr>Wingdings</vt:lpstr>
      <vt:lpstr>PNE Theme Slide Deck</vt:lpstr>
      <vt:lpstr>Computing Fundamentals</vt:lpstr>
      <vt:lpstr>What is “Computer Science” or “Computer Engineering”?</vt:lpstr>
      <vt:lpstr>Why do we need CS/CE?</vt:lpstr>
      <vt:lpstr>Old-Skool “Computers”</vt:lpstr>
      <vt:lpstr>Looking Back Circa 1945</vt:lpstr>
      <vt:lpstr>Looking Back What was Missing?</vt:lpstr>
      <vt:lpstr>Early Computing</vt:lpstr>
      <vt:lpstr>Computing Today</vt:lpstr>
      <vt:lpstr>Looking Ahead What’s Next?</vt:lpstr>
      <vt:lpstr>Computer: How does it “Do”?</vt:lpstr>
      <vt:lpstr>Programming</vt:lpstr>
      <vt:lpstr>Programming Languages</vt:lpstr>
      <vt:lpstr>Comments – Why?</vt:lpstr>
      <vt:lpstr>The Importance of Citation</vt:lpstr>
      <vt:lpstr>How should I Cite Code?</vt:lpstr>
      <vt:lpstr>Error Types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Blanchard, Jeremiah J</cp:lastModifiedBy>
  <cp:revision>612</cp:revision>
  <cp:lastPrinted>2014-01-31T19:29:42Z</cp:lastPrinted>
  <dcterms:created xsi:type="dcterms:W3CDTF">2013-09-18T13:46:37Z</dcterms:created>
  <dcterms:modified xsi:type="dcterms:W3CDTF">2022-07-29T07:58:47Z</dcterms:modified>
</cp:coreProperties>
</file>